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0"/>
  </p:notesMasterIdLst>
  <p:sldIdLst>
    <p:sldId id="256" r:id="rId2"/>
    <p:sldId id="257" r:id="rId3"/>
    <p:sldId id="259" r:id="rId4"/>
    <p:sldId id="261" r:id="rId5"/>
    <p:sldId id="262" r:id="rId6"/>
    <p:sldId id="258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75" r:id="rId15"/>
    <p:sldId id="264" r:id="rId16"/>
    <p:sldId id="268" r:id="rId17"/>
    <p:sldId id="269" r:id="rId18"/>
    <p:sldId id="260" r:id="rId19"/>
    <p:sldId id="266" r:id="rId20"/>
    <p:sldId id="270" r:id="rId21"/>
    <p:sldId id="271" r:id="rId22"/>
    <p:sldId id="265" r:id="rId23"/>
    <p:sldId id="267" r:id="rId24"/>
    <p:sldId id="272" r:id="rId25"/>
    <p:sldId id="273" r:id="rId26"/>
    <p:sldId id="274" r:id="rId27"/>
    <p:sldId id="283" r:id="rId28"/>
    <p:sldId id="284" r:id="rId29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29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1828"/>
    <a:srgbClr val="19ACCF"/>
    <a:srgbClr val="061E3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98" autoAdjust="0"/>
  </p:normalViewPr>
  <p:slideViewPr>
    <p:cSldViewPr snapToGrid="0">
      <p:cViewPr>
        <p:scale>
          <a:sx n="40" d="100"/>
          <a:sy n="40" d="100"/>
        </p:scale>
        <p:origin x="2573" y="120"/>
      </p:cViewPr>
      <p:guideLst>
        <p:guide orient="horz" pos="4032"/>
        <p:guide pos="29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9B94F-0882-44E2-9587-8000BF322D3C}" type="datetimeFigureOut">
              <a:rPr lang="pt-BR" smtClean="0"/>
              <a:t>16/11/2025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C6B2C-2B46-4596-88B9-F8ADC35D30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187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21692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1pPr>
    <a:lvl2pPr marL="610845" algn="l" defTabSz="1221692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2pPr>
    <a:lvl3pPr marL="1221692" algn="l" defTabSz="1221692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3pPr>
    <a:lvl4pPr marL="1832539" algn="l" defTabSz="1221692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4pPr>
    <a:lvl5pPr marL="2443384" algn="l" defTabSz="1221692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5pPr>
    <a:lvl6pPr marL="3054231" algn="l" defTabSz="1221692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6pPr>
    <a:lvl7pPr marL="3665077" algn="l" defTabSz="1221692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7pPr>
    <a:lvl8pPr marL="4275923" algn="l" defTabSz="1221692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8pPr>
    <a:lvl9pPr marL="4886769" algn="l" defTabSz="1221692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DFECC-40B0-4405-B333-386F6C2DBF0D}" type="datetime1">
              <a:rPr lang="pt-BR" smtClean="0"/>
              <a:t>16/11/2025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FTIR Desvendada - Raiane Sá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5655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3AF65-D0BB-4BB2-B4AA-E2314297EBE1}" type="datetime1">
              <a:rPr lang="pt-BR" smtClean="0"/>
              <a:t>16/11/2025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FTIR Desvendada - Raiane Sá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2178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5407-B736-4171-8AD6-3832DE0E58EA}" type="datetime1">
              <a:rPr lang="pt-BR" smtClean="0"/>
              <a:t>16/11/2025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FTIR Desvendada - Raiane Sá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868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B14FB-90AF-4BA7-9B20-FB780E1ABAAA}" type="datetime1">
              <a:rPr lang="pt-BR" smtClean="0"/>
              <a:t>16/11/2025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FTIR Desvendada - Raiane Sá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0654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17250-7A03-4295-97A1-4D37F52B1A61}" type="datetime1">
              <a:rPr lang="pt-BR" smtClean="0"/>
              <a:t>16/11/2025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FTIR Desvendada - Raiane Sá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4168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34392-C869-4722-A2F8-7AA9EB147655}" type="datetime1">
              <a:rPr lang="pt-BR" smtClean="0"/>
              <a:t>16/11/2025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FTIR Desvendada - Raiane Sá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270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F3DC4-FEB0-432B-975B-89DCA1FA21B9}" type="datetime1">
              <a:rPr lang="pt-BR" smtClean="0"/>
              <a:t>16/11/2025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FTIR Desvendada - Raiane Sá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248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928E1-92AA-43EA-8D4C-FB780AE1F89E}" type="datetime1">
              <a:rPr lang="pt-BR" smtClean="0"/>
              <a:t>16/11/2025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FTIR Desvendada - Raiane Sá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3961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A5FF2-2E84-42FB-9912-2E53ABF89796}" type="datetime1">
              <a:rPr lang="pt-BR" smtClean="0"/>
              <a:t>16/11/2025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FTIR Desvendada - Raiane Sá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35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70C02-C3EC-4D1B-A86E-B95250A2AD8B}" type="datetime1">
              <a:rPr lang="pt-BR" smtClean="0"/>
              <a:t>16/11/2025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FTIR Desvendada - Raiane Sá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4783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670F-7FBC-48E2-8187-47757C2F7AD5}" type="datetime1">
              <a:rPr lang="pt-BR" smtClean="0"/>
              <a:t>16/11/2025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FTIR Desvendada - Raiane Sá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172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A63C4-F4B7-4B19-9B50-DA19546188B9}" type="datetime1">
              <a:rPr lang="pt-BR" smtClean="0"/>
              <a:t>16/11/2025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FTIR Desvendada - Raiane Sá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915EB-0F36-46C1-88D2-E06DDE5C01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38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Rs134-sa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E5185894-2BF9-3C8A-6CB4-2BDD3A0372AF}"/>
              </a:ext>
            </a:extLst>
          </p:cNvPr>
          <p:cNvGrpSpPr/>
          <p:nvPr/>
        </p:nvGrpSpPr>
        <p:grpSpPr>
          <a:xfrm>
            <a:off x="0" y="0"/>
            <a:ext cx="9601200" cy="12801600"/>
            <a:chOff x="3810000" y="0"/>
            <a:chExt cx="4572000" cy="6858000"/>
          </a:xfrm>
        </p:grpSpPr>
        <p:pic>
          <p:nvPicPr>
            <p:cNvPr id="5" name="Imagem 4" descr="Uma imagem contendo Texto&#10;&#10;Descrição gerada automaticamente">
              <a:extLst>
                <a:ext uri="{FF2B5EF4-FFF2-40B4-BE49-F238E27FC236}">
                  <a16:creationId xmlns:a16="http://schemas.microsoft.com/office/drawing/2014/main" id="{526779C0-E93A-8FDD-480B-DA8263088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0"/>
              <a:ext cx="4572000" cy="6858000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FA4FF394-5B90-A27F-1272-64E662F7BFD2}"/>
                </a:ext>
              </a:extLst>
            </p:cNvPr>
            <p:cNvSpPr/>
            <p:nvPr/>
          </p:nvSpPr>
          <p:spPr>
            <a:xfrm>
              <a:off x="5321559" y="6288832"/>
              <a:ext cx="1548881" cy="466531"/>
            </a:xfrm>
            <a:prstGeom prst="rect">
              <a:avLst/>
            </a:prstGeom>
            <a:solidFill>
              <a:srgbClr val="041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RAIANE SÁ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8446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3D4E6CA-18C7-07F6-39D3-83EE6C62F19B}"/>
              </a:ext>
            </a:extLst>
          </p:cNvPr>
          <p:cNvSpPr txBox="1"/>
          <p:nvPr/>
        </p:nvSpPr>
        <p:spPr>
          <a:xfrm>
            <a:off x="1325100" y="941125"/>
            <a:ext cx="533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MÉTODOS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0FC57E-F469-37AD-70A8-F925A704621D}"/>
              </a:ext>
            </a:extLst>
          </p:cNvPr>
          <p:cNvSpPr/>
          <p:nvPr/>
        </p:nvSpPr>
        <p:spPr>
          <a:xfrm>
            <a:off x="1181100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9ACC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CD99F6D-2107-F055-F608-8EA1D56E4D68}"/>
              </a:ext>
            </a:extLst>
          </p:cNvPr>
          <p:cNvSpPr txBox="1"/>
          <p:nvPr/>
        </p:nvSpPr>
        <p:spPr>
          <a:xfrm>
            <a:off x="1325100" y="1816800"/>
            <a:ext cx="7780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 Reflectância Total Atenuada (ATR) — O método mais usado hoje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76FAF4-00F6-1574-74FC-D1DDF50EA8CE}"/>
              </a:ext>
            </a:extLst>
          </p:cNvPr>
          <p:cNvSpPr txBox="1"/>
          <p:nvPr/>
        </p:nvSpPr>
        <p:spPr>
          <a:xfrm>
            <a:off x="1325100" y="3370268"/>
            <a:ext cx="7780800" cy="778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000" algn="just">
              <a:lnSpc>
                <a:spcPct val="150000"/>
              </a:lnSpc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Princípio básico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amostra é pressionada contra um cristal ATR (diamante,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ZnSe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germanium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etc.). A luz reflete internamente e penetra apenas alguns micrômetros na superfície da amostra. Por isso, é extremamente prático.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Quando usar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Amostras sólidas (plásticos, comprimidos, filmes);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Líquidos viscosos;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Pastas e géis.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 controle de qualidade farmacêutico, um comprimido pode ser analisado diretamente por ATR em poucos segundos, sem triturar. O método é ideal para confirmar identidade antes da liberação do lote.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25342532-DB39-7201-254D-7DB8A6418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</a:rPr>
              <a:t>FTIR Desvendada - Raiane Sá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5F2F24D-5438-1084-1D04-B52B4E145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821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3D4E6CA-18C7-07F6-39D3-83EE6C62F19B}"/>
              </a:ext>
            </a:extLst>
          </p:cNvPr>
          <p:cNvSpPr txBox="1"/>
          <p:nvPr/>
        </p:nvSpPr>
        <p:spPr>
          <a:xfrm>
            <a:off x="1325100" y="941125"/>
            <a:ext cx="533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MÉTODOS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0FC57E-F469-37AD-70A8-F925A704621D}"/>
              </a:ext>
            </a:extLst>
          </p:cNvPr>
          <p:cNvSpPr/>
          <p:nvPr/>
        </p:nvSpPr>
        <p:spPr>
          <a:xfrm>
            <a:off x="1181100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9ACC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CD99F6D-2107-F055-F608-8EA1D56E4D68}"/>
              </a:ext>
            </a:extLst>
          </p:cNvPr>
          <p:cNvSpPr txBox="1"/>
          <p:nvPr/>
        </p:nvSpPr>
        <p:spPr>
          <a:xfrm>
            <a:off x="1325100" y="1816800"/>
            <a:ext cx="7780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 Reflectância Total Atenuada (ATR) — O método mais usado hoje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76FAF4-00F6-1574-74FC-D1DDF50EA8CE}"/>
              </a:ext>
            </a:extLst>
          </p:cNvPr>
          <p:cNvSpPr txBox="1"/>
          <p:nvPr/>
        </p:nvSpPr>
        <p:spPr>
          <a:xfrm>
            <a:off x="1325100" y="3370268"/>
            <a:ext cx="7780800" cy="501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000" algn="just">
              <a:lnSpc>
                <a:spcPct val="150000"/>
              </a:lnSpc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Pontos fortes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 preparo de amostra;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Rápido e não destrutivo;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Perfeito para rotinas industriais.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Limitações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Espectros diferem levemente da transmitância (intensidade relativa);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Profundidade de penetração depende do índice de refração.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371DE9A6-5B6E-3B08-5A3C-A92D97B63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FTIR Desvendada - Raiane Sá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5DEBF05-5583-8C6C-F214-1C157B2E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m 8" descr="Uma imagem contendo Gráfico&#10;&#10;Descrição gerada automaticamente">
            <a:extLst>
              <a:ext uri="{FF2B5EF4-FFF2-40B4-BE49-F238E27FC236}">
                <a16:creationId xmlns:a16="http://schemas.microsoft.com/office/drawing/2014/main" id="{8A5282A5-C48A-B6BB-A67A-0C93E27962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93" b="1"/>
          <a:stretch/>
        </p:blipFill>
        <p:spPr>
          <a:xfrm>
            <a:off x="1920600" y="8858465"/>
            <a:ext cx="5760000" cy="26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62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3D4E6CA-18C7-07F6-39D3-83EE6C62F19B}"/>
              </a:ext>
            </a:extLst>
          </p:cNvPr>
          <p:cNvSpPr txBox="1"/>
          <p:nvPr/>
        </p:nvSpPr>
        <p:spPr>
          <a:xfrm>
            <a:off x="1325100" y="941125"/>
            <a:ext cx="533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MÉTODOS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0FC57E-F469-37AD-70A8-F925A704621D}"/>
              </a:ext>
            </a:extLst>
          </p:cNvPr>
          <p:cNvSpPr/>
          <p:nvPr/>
        </p:nvSpPr>
        <p:spPr>
          <a:xfrm>
            <a:off x="1181100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9ACC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CD99F6D-2107-F055-F608-8EA1D56E4D68}"/>
              </a:ext>
            </a:extLst>
          </p:cNvPr>
          <p:cNvSpPr txBox="1"/>
          <p:nvPr/>
        </p:nvSpPr>
        <p:spPr>
          <a:xfrm>
            <a:off x="1325100" y="1816800"/>
            <a:ext cx="7780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 Reflectância Difusa (DRIFT) 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amostras sólidas irregulares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76FAF4-00F6-1574-74FC-D1DDF50EA8CE}"/>
              </a:ext>
            </a:extLst>
          </p:cNvPr>
          <p:cNvSpPr txBox="1"/>
          <p:nvPr/>
        </p:nvSpPr>
        <p:spPr>
          <a:xfrm>
            <a:off x="1325100" y="3370268"/>
            <a:ext cx="7780800" cy="778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000" algn="just">
              <a:lnSpc>
                <a:spcPct val="150000"/>
              </a:lnSpc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Princípio básico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luz infravermelha incide sobre superfícies pulverizadas e irregulares, sendo espalhada em várias direções. O detector capta a radiação refletida difusamente, que contém informação vibracional.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Quando usar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Materiais pulverulentos;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Catalisadores heterogêneos;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Solos e minerais;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Amostras muito ásperas ou opacas.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 análise de solos para identificação de contaminantes orgânicos, DRIFT é frequentemente utilizado porque permite analisar a amostra como coletada, sem preparo adicional.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203968AD-BE5C-44E9-AB44-A53FFC4ED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</a:rPr>
              <a:t>FTIR Desvendada - Raiane Sá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9FA01EF-630B-6329-5013-ED355BE1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252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3D4E6CA-18C7-07F6-39D3-83EE6C62F19B}"/>
              </a:ext>
            </a:extLst>
          </p:cNvPr>
          <p:cNvSpPr txBox="1"/>
          <p:nvPr/>
        </p:nvSpPr>
        <p:spPr>
          <a:xfrm>
            <a:off x="1325100" y="941125"/>
            <a:ext cx="533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MÉTODOS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0FC57E-F469-37AD-70A8-F925A704621D}"/>
              </a:ext>
            </a:extLst>
          </p:cNvPr>
          <p:cNvSpPr/>
          <p:nvPr/>
        </p:nvSpPr>
        <p:spPr>
          <a:xfrm>
            <a:off x="1181100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9ACC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CD99F6D-2107-F055-F608-8EA1D56E4D68}"/>
              </a:ext>
            </a:extLst>
          </p:cNvPr>
          <p:cNvSpPr txBox="1"/>
          <p:nvPr/>
        </p:nvSpPr>
        <p:spPr>
          <a:xfrm>
            <a:off x="1325100" y="1816800"/>
            <a:ext cx="7780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 Reflectância Difusa (DRIFT) 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amostras sólidas irregulares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76FAF4-00F6-1574-74FC-D1DDF50EA8CE}"/>
              </a:ext>
            </a:extLst>
          </p:cNvPr>
          <p:cNvSpPr txBox="1"/>
          <p:nvPr/>
        </p:nvSpPr>
        <p:spPr>
          <a:xfrm>
            <a:off x="1325100" y="3370268"/>
            <a:ext cx="7780800" cy="390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000" algn="just">
              <a:lnSpc>
                <a:spcPct val="150000"/>
              </a:lnSpc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Pontos fortes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Excelente para amostras sólidas e rugosas;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requer pressionar ou polir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Baixa interferência de água.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Limitações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Espectros podem ser mais ruidosos;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intensidade depende da granulometria.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C93E849-D169-8210-FE23-A88A8A52F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</a:rPr>
              <a:t>FTIR Desvendada - Raiane Sá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81942E9-11FF-152D-F787-E07F6FED3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6430AEBA-8D3A-3A0B-9443-DC50935624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9"/>
          <a:stretch/>
        </p:blipFill>
        <p:spPr>
          <a:xfrm>
            <a:off x="1920600" y="8256708"/>
            <a:ext cx="5760000" cy="264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65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9A4928A-9ECD-1D16-CEF5-8ADECCF8ED13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6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3D4E6CA-18C7-07F6-39D3-83EE6C62F19B}"/>
              </a:ext>
            </a:extLst>
          </p:cNvPr>
          <p:cNvSpPr txBox="1"/>
          <p:nvPr/>
        </p:nvSpPr>
        <p:spPr>
          <a:xfrm>
            <a:off x="209550" y="6400800"/>
            <a:ext cx="91249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PROCESSAMENTO</a:t>
            </a:r>
            <a:endParaRPr lang="pt-BR" sz="7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6F92A5D-FF12-1AA4-D971-D6ADEA1050C4}"/>
              </a:ext>
            </a:extLst>
          </p:cNvPr>
          <p:cNvSpPr txBox="1"/>
          <p:nvPr/>
        </p:nvSpPr>
        <p:spPr>
          <a:xfrm>
            <a:off x="2631281" y="2800350"/>
            <a:ext cx="4338638" cy="44012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8000" b="1" dirty="0">
                <a:ln>
                  <a:solidFill>
                    <a:srgbClr val="19ACCF"/>
                  </a:solidFill>
                </a:ln>
                <a:solidFill>
                  <a:srgbClr val="041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0FC57E-F469-37AD-70A8-F925A704621D}"/>
              </a:ext>
            </a:extLst>
          </p:cNvPr>
          <p:cNvSpPr/>
          <p:nvPr/>
        </p:nvSpPr>
        <p:spPr>
          <a:xfrm>
            <a:off x="533400" y="7829550"/>
            <a:ext cx="8572500" cy="216000"/>
          </a:xfrm>
          <a:prstGeom prst="rect">
            <a:avLst/>
          </a:prstGeom>
          <a:gradFill flip="none" rotWithShape="1">
            <a:gsLst>
              <a:gs pos="0">
                <a:srgbClr val="19ACC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46B0054-D8BA-328F-196B-8308EEEF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FTIR Desvendada - Raiane Sá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53B48A-3336-5F2A-59CB-8757B12EC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908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3D4E6CA-18C7-07F6-39D3-83EE6C62F19B}"/>
              </a:ext>
            </a:extLst>
          </p:cNvPr>
          <p:cNvSpPr txBox="1"/>
          <p:nvPr/>
        </p:nvSpPr>
        <p:spPr>
          <a:xfrm>
            <a:off x="1325100" y="941125"/>
            <a:ext cx="533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PROCESSAMENTO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0FC57E-F469-37AD-70A8-F925A704621D}"/>
              </a:ext>
            </a:extLst>
          </p:cNvPr>
          <p:cNvSpPr/>
          <p:nvPr/>
        </p:nvSpPr>
        <p:spPr>
          <a:xfrm>
            <a:off x="1181100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9ACC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CD99F6D-2107-F055-F608-8EA1D56E4D68}"/>
              </a:ext>
            </a:extLst>
          </p:cNvPr>
          <p:cNvSpPr txBox="1"/>
          <p:nvPr/>
        </p:nvSpPr>
        <p:spPr>
          <a:xfrm>
            <a:off x="1325100" y="1816800"/>
            <a:ext cx="7780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Do </a:t>
            </a:r>
            <a:r>
              <a:rPr lang="pt-B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interferograma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ao espectro 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Transformada de Fourier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76FAF4-00F6-1574-74FC-D1DDF50EA8CE}"/>
              </a:ext>
            </a:extLst>
          </p:cNvPr>
          <p:cNvSpPr txBox="1"/>
          <p:nvPr/>
        </p:nvSpPr>
        <p:spPr>
          <a:xfrm>
            <a:off x="1325100" y="3370268"/>
            <a:ext cx="7780800" cy="501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primeiro passo do processamento consiste em converter o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interferograma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 um espectro. O software do FTIR aplica a Transformada de Fourier automaticamente, gerando um gráfico claro com picos bem definidos.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análise de um plástico desconhecido em laboratório começa sempre com a coleta do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interferograma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sua transformação para obter o espectro comparável às bibliotecas.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9837C91-12F5-EF82-DCE0-F45C2C424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FTIR Desvendada - Raiane Sá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18863AF-2640-0570-67FB-6164E48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470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3D4E6CA-18C7-07F6-39D3-83EE6C62F19B}"/>
              </a:ext>
            </a:extLst>
          </p:cNvPr>
          <p:cNvSpPr txBox="1"/>
          <p:nvPr/>
        </p:nvSpPr>
        <p:spPr>
          <a:xfrm>
            <a:off x="1325100" y="941125"/>
            <a:ext cx="533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PROCESSAMENTO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0FC57E-F469-37AD-70A8-F925A704621D}"/>
              </a:ext>
            </a:extLst>
          </p:cNvPr>
          <p:cNvSpPr/>
          <p:nvPr/>
        </p:nvSpPr>
        <p:spPr>
          <a:xfrm>
            <a:off x="1181100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9ACC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CD99F6D-2107-F055-F608-8EA1D56E4D68}"/>
              </a:ext>
            </a:extLst>
          </p:cNvPr>
          <p:cNvSpPr txBox="1"/>
          <p:nvPr/>
        </p:nvSpPr>
        <p:spPr>
          <a:xfrm>
            <a:off x="1325100" y="1816800"/>
            <a:ext cx="7780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Correções essenciais 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Tornando o espectro legível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76FAF4-00F6-1574-74FC-D1DDF50EA8CE}"/>
              </a:ext>
            </a:extLst>
          </p:cNvPr>
          <p:cNvSpPr txBox="1"/>
          <p:nvPr/>
        </p:nvSpPr>
        <p:spPr>
          <a:xfrm>
            <a:off x="1325100" y="3370268"/>
            <a:ext cx="7780800" cy="722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Vários ajustes podem ser necessários para deixar o espectro interpretável: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Correção de linha-base: remove derivações e ruídos;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Suavização: reduz flutuações sem perder informação;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Correção de CO₂ e H₂O: útil especialmente em análises ambientais;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Normalização: facilita comparações entre amostras.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 análise de amostras de solo contaminado, a presença de água atmosférica interfere em regiões como 3700–3400 cm⁻¹. A correção automática permite visualizar adequadamente bandas de argilas ou contaminantes orgânicos.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01796E9-026C-EEA5-0E24-54C07F1A9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FTIR Desvendada - Raiane Sá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E9ABEBA-6212-F542-8004-80BD0B512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089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3D4E6CA-18C7-07F6-39D3-83EE6C62F19B}"/>
              </a:ext>
            </a:extLst>
          </p:cNvPr>
          <p:cNvSpPr txBox="1"/>
          <p:nvPr/>
        </p:nvSpPr>
        <p:spPr>
          <a:xfrm>
            <a:off x="1325100" y="941125"/>
            <a:ext cx="533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PROCESSAMENTO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0FC57E-F469-37AD-70A8-F925A704621D}"/>
              </a:ext>
            </a:extLst>
          </p:cNvPr>
          <p:cNvSpPr/>
          <p:nvPr/>
        </p:nvSpPr>
        <p:spPr>
          <a:xfrm>
            <a:off x="1181100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9ACC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CD99F6D-2107-F055-F608-8EA1D56E4D68}"/>
              </a:ext>
            </a:extLst>
          </p:cNvPr>
          <p:cNvSpPr txBox="1"/>
          <p:nvPr/>
        </p:nvSpPr>
        <p:spPr>
          <a:xfrm>
            <a:off x="1325100" y="1816800"/>
            <a:ext cx="7780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 Processamento avançado 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Identificação e quantificação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76FAF4-00F6-1574-74FC-D1DDF50EA8CE}"/>
              </a:ext>
            </a:extLst>
          </p:cNvPr>
          <p:cNvSpPr txBox="1"/>
          <p:nvPr/>
        </p:nvSpPr>
        <p:spPr>
          <a:xfrm>
            <a:off x="1325100" y="3370268"/>
            <a:ext cx="7780800" cy="5565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Além da simples visualização, o FTIR moderno permite: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Subtração de espectros para destacar pequenas diferenças;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Deconvolução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separar bandas sobrepostas;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Análises quantitativas usando curvas de calibração.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 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 farmácias de manipulação, FTIR é usado para confirmar se um princípio ativo está presente na concentração correta por meio de calibração baseada na banda característica do composto.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B13756E2-1324-380E-A783-BBA928F1E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FTIR Desvendada - Raiane Sá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6C66A74-21D8-6C94-1CC7-2C2ED418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092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9A4928A-9ECD-1D16-CEF5-8ADECCF8ED13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6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3D4E6CA-18C7-07F6-39D3-83EE6C62F19B}"/>
              </a:ext>
            </a:extLst>
          </p:cNvPr>
          <p:cNvSpPr txBox="1"/>
          <p:nvPr/>
        </p:nvSpPr>
        <p:spPr>
          <a:xfrm>
            <a:off x="438150" y="6400800"/>
            <a:ext cx="8724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INTERPRETAÇÃO</a:t>
            </a:r>
            <a:endParaRPr lang="pt-BR" sz="7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6F92A5D-FF12-1AA4-D971-D6ADEA1050C4}"/>
              </a:ext>
            </a:extLst>
          </p:cNvPr>
          <p:cNvSpPr txBox="1"/>
          <p:nvPr/>
        </p:nvSpPr>
        <p:spPr>
          <a:xfrm>
            <a:off x="2631281" y="2800350"/>
            <a:ext cx="4338638" cy="44012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8000" b="1" dirty="0">
                <a:ln>
                  <a:solidFill>
                    <a:srgbClr val="19ACCF"/>
                  </a:solidFill>
                </a:ln>
                <a:solidFill>
                  <a:srgbClr val="041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0FC57E-F469-37AD-70A8-F925A704621D}"/>
              </a:ext>
            </a:extLst>
          </p:cNvPr>
          <p:cNvSpPr/>
          <p:nvPr/>
        </p:nvSpPr>
        <p:spPr>
          <a:xfrm>
            <a:off x="400050" y="7829550"/>
            <a:ext cx="8763000" cy="216000"/>
          </a:xfrm>
          <a:prstGeom prst="rect">
            <a:avLst/>
          </a:prstGeom>
          <a:gradFill flip="none" rotWithShape="1">
            <a:gsLst>
              <a:gs pos="0">
                <a:srgbClr val="19ACC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83E330A-ADB3-00B2-7322-D22B4EE50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FTIR Desvendada - Raiane Sá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06F6B4-0A38-AA3D-8A74-E93A25F7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791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3D4E6CA-18C7-07F6-39D3-83EE6C62F19B}"/>
              </a:ext>
            </a:extLst>
          </p:cNvPr>
          <p:cNvSpPr txBox="1"/>
          <p:nvPr/>
        </p:nvSpPr>
        <p:spPr>
          <a:xfrm>
            <a:off x="1325100" y="941125"/>
            <a:ext cx="533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INTERPRETAÇÃO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0FC57E-F469-37AD-70A8-F925A704621D}"/>
              </a:ext>
            </a:extLst>
          </p:cNvPr>
          <p:cNvSpPr/>
          <p:nvPr/>
        </p:nvSpPr>
        <p:spPr>
          <a:xfrm>
            <a:off x="1181100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9ACC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CD99F6D-2107-F055-F608-8EA1D56E4D68}"/>
              </a:ext>
            </a:extLst>
          </p:cNvPr>
          <p:cNvSpPr txBox="1"/>
          <p:nvPr/>
        </p:nvSpPr>
        <p:spPr>
          <a:xfrm>
            <a:off x="1325100" y="1816800"/>
            <a:ext cx="7780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Identificando bandas 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mapa vibracional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76FAF4-00F6-1574-74FC-D1DDF50EA8CE}"/>
              </a:ext>
            </a:extLst>
          </p:cNvPr>
          <p:cNvSpPr txBox="1"/>
          <p:nvPr/>
        </p:nvSpPr>
        <p:spPr>
          <a:xfrm>
            <a:off x="1325100" y="3370268"/>
            <a:ext cx="7780800" cy="501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interpretação de um espectro FTIR começa reconhecendo faixas típicas: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O–H (álcoois e água) 3500–3200 cm⁻¹ 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N–H (aminas/amidas) 3400–3300 cm⁻¹;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C–H (orgânicos) 3000–2800 cm⁻¹;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C=O (carbonilas) 1750–1650 cm⁻¹;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C–O (ésteres/álcoois) 1300–1000 cm⁻¹.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Essas regiões funcionam como “endereço” para cada tipo de ligação.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8E8C43C5-1FC2-D4D2-1BE2-AF6BFA727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FTIR Desvendada - Raiane Sá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87A4224-CD90-5874-899A-C7EF2746B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25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9A4928A-9ECD-1D16-CEF5-8ADECCF8ED13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6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3D4E6CA-18C7-07F6-39D3-83EE6C62F19B}"/>
              </a:ext>
            </a:extLst>
          </p:cNvPr>
          <p:cNvSpPr txBox="1"/>
          <p:nvPr/>
        </p:nvSpPr>
        <p:spPr>
          <a:xfrm>
            <a:off x="152400" y="6400800"/>
            <a:ext cx="9448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  <a:endParaRPr lang="pt-BR" sz="7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6F92A5D-FF12-1AA4-D971-D6ADEA1050C4}"/>
              </a:ext>
            </a:extLst>
          </p:cNvPr>
          <p:cNvSpPr txBox="1"/>
          <p:nvPr/>
        </p:nvSpPr>
        <p:spPr>
          <a:xfrm>
            <a:off x="2631281" y="2800350"/>
            <a:ext cx="4338638" cy="44012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8000" b="1" dirty="0">
                <a:ln>
                  <a:solidFill>
                    <a:srgbClr val="19ACCF"/>
                  </a:solidFill>
                </a:ln>
                <a:solidFill>
                  <a:srgbClr val="041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0FC57E-F469-37AD-70A8-F925A704621D}"/>
              </a:ext>
            </a:extLst>
          </p:cNvPr>
          <p:cNvSpPr/>
          <p:nvPr/>
        </p:nvSpPr>
        <p:spPr>
          <a:xfrm>
            <a:off x="590550" y="7829550"/>
            <a:ext cx="8515350" cy="216000"/>
          </a:xfrm>
          <a:prstGeom prst="rect">
            <a:avLst/>
          </a:prstGeom>
          <a:gradFill flip="none" rotWithShape="1">
            <a:gsLst>
              <a:gs pos="0">
                <a:srgbClr val="19ACC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6E6D7315-BA7E-C438-5B7E-39B7E269C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FTIR Desvendada - Raiane Sá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F7927D34-224B-34BE-454C-D06E6EE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7815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3D4E6CA-18C7-07F6-39D3-83EE6C62F19B}"/>
              </a:ext>
            </a:extLst>
          </p:cNvPr>
          <p:cNvSpPr txBox="1"/>
          <p:nvPr/>
        </p:nvSpPr>
        <p:spPr>
          <a:xfrm>
            <a:off x="1325100" y="941125"/>
            <a:ext cx="533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INTERPRETAÇÃO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0FC57E-F469-37AD-70A8-F925A704621D}"/>
              </a:ext>
            </a:extLst>
          </p:cNvPr>
          <p:cNvSpPr/>
          <p:nvPr/>
        </p:nvSpPr>
        <p:spPr>
          <a:xfrm>
            <a:off x="1181100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9ACC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CD99F6D-2107-F055-F608-8EA1D56E4D68}"/>
              </a:ext>
            </a:extLst>
          </p:cNvPr>
          <p:cNvSpPr txBox="1"/>
          <p:nvPr/>
        </p:nvSpPr>
        <p:spPr>
          <a:xfrm>
            <a:off x="1325100" y="1816800"/>
            <a:ext cx="7780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Estruturas e grupos funcionais — Compreendendo a química escondida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76FAF4-00F6-1574-74FC-D1DDF50EA8CE}"/>
              </a:ext>
            </a:extLst>
          </p:cNvPr>
          <p:cNvSpPr txBox="1"/>
          <p:nvPr/>
        </p:nvSpPr>
        <p:spPr>
          <a:xfrm>
            <a:off x="1325100" y="3370268"/>
            <a:ext cx="7780800" cy="390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Identificar grupos funcionais permite inferir composição e até estrutura molecular. A análise de carbonilas, por exemplo, revela diferenças entre ésteres, amidas e cetonas.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 polímero analisado no setor de reciclagem pode ser reconhecido como PET ao identificar bandas fortes de C=O (~1715 cm⁻¹) e C–O (~1240 e 1090 cm⁻¹).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DBB4E020-1FFD-41D9-2524-750A1C54F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FTIR Desvendada - Raiane Sá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9067CCC-CC57-8CC8-9990-987C9055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913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3D4E6CA-18C7-07F6-39D3-83EE6C62F19B}"/>
              </a:ext>
            </a:extLst>
          </p:cNvPr>
          <p:cNvSpPr txBox="1"/>
          <p:nvPr/>
        </p:nvSpPr>
        <p:spPr>
          <a:xfrm>
            <a:off x="1325100" y="941125"/>
            <a:ext cx="533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INTERPRETAÇÃO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0FC57E-F469-37AD-70A8-F925A704621D}"/>
              </a:ext>
            </a:extLst>
          </p:cNvPr>
          <p:cNvSpPr/>
          <p:nvPr/>
        </p:nvSpPr>
        <p:spPr>
          <a:xfrm>
            <a:off x="1181100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9ACC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CD99F6D-2107-F055-F608-8EA1D56E4D68}"/>
              </a:ext>
            </a:extLst>
          </p:cNvPr>
          <p:cNvSpPr txBox="1"/>
          <p:nvPr/>
        </p:nvSpPr>
        <p:spPr>
          <a:xfrm>
            <a:off x="1325100" y="1816800"/>
            <a:ext cx="778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4.3 Estratégias práticas de interpretação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76FAF4-00F6-1574-74FC-D1DDF50EA8CE}"/>
              </a:ext>
            </a:extLst>
          </p:cNvPr>
          <p:cNvSpPr txBox="1"/>
          <p:nvPr/>
        </p:nvSpPr>
        <p:spPr>
          <a:xfrm>
            <a:off x="1325100" y="2779718"/>
            <a:ext cx="7780800" cy="501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interpretar com precisão: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Comece pelas bandas mais intensas.;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Verifique a região de </a:t>
            </a:r>
            <a:r>
              <a:rPr lang="pt-BR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fingerprint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(1500–600 cm⁻¹);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com bibliotecas confiáveis;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Considere o histórico e o contexto da amostra.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 análise de um óleo essencial, identificar a banda de O–H pode indicar presença de compostos fenólicos, influenciando qualidade e valor comercial.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9BBB109-2C95-4DF7-1808-60E0721D0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FTIR Desvendada - Raiane Sá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E8BF0CB-D76D-6DA7-27B0-277F88F2F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729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9A4928A-9ECD-1D16-CEF5-8ADECCF8ED13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6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3D4E6CA-18C7-07F6-39D3-83EE6C62F19B}"/>
              </a:ext>
            </a:extLst>
          </p:cNvPr>
          <p:cNvSpPr txBox="1"/>
          <p:nvPr/>
        </p:nvSpPr>
        <p:spPr>
          <a:xfrm>
            <a:off x="438150" y="6400800"/>
            <a:ext cx="8724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APLICAÇÕES</a:t>
            </a:r>
            <a:endParaRPr lang="pt-BR" sz="7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6F92A5D-FF12-1AA4-D971-D6ADEA1050C4}"/>
              </a:ext>
            </a:extLst>
          </p:cNvPr>
          <p:cNvSpPr txBox="1"/>
          <p:nvPr/>
        </p:nvSpPr>
        <p:spPr>
          <a:xfrm>
            <a:off x="2631281" y="2800350"/>
            <a:ext cx="4338638" cy="44012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8000" b="1" dirty="0">
                <a:ln>
                  <a:solidFill>
                    <a:srgbClr val="19ACCF"/>
                  </a:solidFill>
                </a:ln>
                <a:solidFill>
                  <a:srgbClr val="041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0FC57E-F469-37AD-70A8-F925A704621D}"/>
              </a:ext>
            </a:extLst>
          </p:cNvPr>
          <p:cNvSpPr/>
          <p:nvPr/>
        </p:nvSpPr>
        <p:spPr>
          <a:xfrm>
            <a:off x="400050" y="7829550"/>
            <a:ext cx="8763000" cy="216000"/>
          </a:xfrm>
          <a:prstGeom prst="rect">
            <a:avLst/>
          </a:prstGeom>
          <a:gradFill flip="none" rotWithShape="1">
            <a:gsLst>
              <a:gs pos="0">
                <a:srgbClr val="19ACC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BD484C9-78E6-7AF8-094F-88E136E36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8" y="11865189"/>
            <a:ext cx="3240405" cy="681567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FTIR Desvendada - Raiane Sá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5B7C571-6D79-E936-F87C-A321F7D45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0848" y="11865189"/>
            <a:ext cx="2160270" cy="681567"/>
          </a:xfrm>
        </p:spPr>
        <p:txBody>
          <a:bodyPr/>
          <a:lstStyle/>
          <a:p>
            <a:fld id="{2FF915EB-0F36-46C1-88D2-E06DDE5C0199}" type="slidenum"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32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3D4E6CA-18C7-07F6-39D3-83EE6C62F19B}"/>
              </a:ext>
            </a:extLst>
          </p:cNvPr>
          <p:cNvSpPr txBox="1"/>
          <p:nvPr/>
        </p:nvSpPr>
        <p:spPr>
          <a:xfrm>
            <a:off x="1325100" y="941125"/>
            <a:ext cx="533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APLICAÇÕES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0FC57E-F469-37AD-70A8-F925A704621D}"/>
              </a:ext>
            </a:extLst>
          </p:cNvPr>
          <p:cNvSpPr/>
          <p:nvPr/>
        </p:nvSpPr>
        <p:spPr>
          <a:xfrm>
            <a:off x="1181100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9ACC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CD99F6D-2107-F055-F608-8EA1D56E4D68}"/>
              </a:ext>
            </a:extLst>
          </p:cNvPr>
          <p:cNvSpPr txBox="1"/>
          <p:nvPr/>
        </p:nvSpPr>
        <p:spPr>
          <a:xfrm>
            <a:off x="1325100" y="1816800"/>
            <a:ext cx="7780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 Indústria — Do laboratório ao chão de fábrica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76FAF4-00F6-1574-74FC-D1DDF50EA8CE}"/>
              </a:ext>
            </a:extLst>
          </p:cNvPr>
          <p:cNvSpPr txBox="1"/>
          <p:nvPr/>
        </p:nvSpPr>
        <p:spPr>
          <a:xfrm>
            <a:off x="1325100" y="3370268"/>
            <a:ext cx="7780800" cy="4457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 indústria química, o FTIR é fundamental: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Monitoramento de reações em tempo real;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Controle de pureza de solventes;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Verificação da identidade de matérias-primas.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 processos de polimerização, o FTIR pode acompanhar a redução da banda de monômero (C=C) para indicar o avanço da reação.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C841BE8-943B-C81B-D92D-B8DE1AB6E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FTIR Desvendada - Raiane Sá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60FC00F-369C-0085-960A-BD676267F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924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3D4E6CA-18C7-07F6-39D3-83EE6C62F19B}"/>
              </a:ext>
            </a:extLst>
          </p:cNvPr>
          <p:cNvSpPr txBox="1"/>
          <p:nvPr/>
        </p:nvSpPr>
        <p:spPr>
          <a:xfrm>
            <a:off x="1325100" y="941125"/>
            <a:ext cx="533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APLICAÇÕES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0FC57E-F469-37AD-70A8-F925A704621D}"/>
              </a:ext>
            </a:extLst>
          </p:cNvPr>
          <p:cNvSpPr/>
          <p:nvPr/>
        </p:nvSpPr>
        <p:spPr>
          <a:xfrm>
            <a:off x="1181100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9ACC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CD99F6D-2107-F055-F608-8EA1D56E4D68}"/>
              </a:ext>
            </a:extLst>
          </p:cNvPr>
          <p:cNvSpPr txBox="1"/>
          <p:nvPr/>
        </p:nvSpPr>
        <p:spPr>
          <a:xfrm>
            <a:off x="1325100" y="1816800"/>
            <a:ext cx="778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5.2 Meio ambiente 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Detectando o invisível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76FAF4-00F6-1574-74FC-D1DDF50EA8CE}"/>
              </a:ext>
            </a:extLst>
          </p:cNvPr>
          <p:cNvSpPr txBox="1"/>
          <p:nvPr/>
        </p:nvSpPr>
        <p:spPr>
          <a:xfrm>
            <a:off x="1325100" y="2798768"/>
            <a:ext cx="7780800" cy="4457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FTIR é utilizado para: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Detecção de contaminantes orgânicos no solo;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Monitoramento de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microplásticos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Avaliação de qualidade do ar.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Microplásticos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coletados em praias são identificados por FTIR, determinando se são PE, PP ou PET, auxiliando no diagnóstico da poluição.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3D1C28E6-A19B-0ABD-BB86-27DAA6085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FTIR Desvendada - Raiane Sá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FA25DA8-2BF9-59FD-FB4D-3E03F40FE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721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3D4E6CA-18C7-07F6-39D3-83EE6C62F19B}"/>
              </a:ext>
            </a:extLst>
          </p:cNvPr>
          <p:cNvSpPr txBox="1"/>
          <p:nvPr/>
        </p:nvSpPr>
        <p:spPr>
          <a:xfrm>
            <a:off x="1325100" y="941125"/>
            <a:ext cx="533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APLICAÇÕES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0FC57E-F469-37AD-70A8-F925A704621D}"/>
              </a:ext>
            </a:extLst>
          </p:cNvPr>
          <p:cNvSpPr/>
          <p:nvPr/>
        </p:nvSpPr>
        <p:spPr>
          <a:xfrm>
            <a:off x="1181100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9ACC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CD99F6D-2107-F055-F608-8EA1D56E4D68}"/>
              </a:ext>
            </a:extLst>
          </p:cNvPr>
          <p:cNvSpPr txBox="1"/>
          <p:nvPr/>
        </p:nvSpPr>
        <p:spPr>
          <a:xfrm>
            <a:off x="1253100" y="1834019"/>
            <a:ext cx="7780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5.3 Ciências da Vida — Materiais biológicos e farmacêuticos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76FAF4-00F6-1574-74FC-D1DDF50EA8CE}"/>
              </a:ext>
            </a:extLst>
          </p:cNvPr>
          <p:cNvSpPr txBox="1"/>
          <p:nvPr/>
        </p:nvSpPr>
        <p:spPr>
          <a:xfrm>
            <a:off x="1325100" y="3370268"/>
            <a:ext cx="7780800" cy="4457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FTIR é útil para analisar: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Interações proteína-ligante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Estabilidade de fármacos;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Grau de hidratação de biomateriais.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 pesquisas médicas, FTIR identifica mudanças estruturais em proteínas relacionadas a processos de desnaturação térmica ou ligação a drogas.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BE9D1812-7275-142C-174B-9F7BCC837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FTIR Desvendada - Raiane Sá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771EBCA-7357-377F-E368-43CEB40F2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59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3D4E6CA-18C7-07F6-39D3-83EE6C62F19B}"/>
              </a:ext>
            </a:extLst>
          </p:cNvPr>
          <p:cNvSpPr txBox="1"/>
          <p:nvPr/>
        </p:nvSpPr>
        <p:spPr>
          <a:xfrm>
            <a:off x="1325100" y="941125"/>
            <a:ext cx="533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APLICAÇÕES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0FC57E-F469-37AD-70A8-F925A704621D}"/>
              </a:ext>
            </a:extLst>
          </p:cNvPr>
          <p:cNvSpPr/>
          <p:nvPr/>
        </p:nvSpPr>
        <p:spPr>
          <a:xfrm>
            <a:off x="1181100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9ACC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CD99F6D-2107-F055-F608-8EA1D56E4D68}"/>
              </a:ext>
            </a:extLst>
          </p:cNvPr>
          <p:cNvSpPr txBox="1"/>
          <p:nvPr/>
        </p:nvSpPr>
        <p:spPr>
          <a:xfrm>
            <a:off x="1325100" y="1816800"/>
            <a:ext cx="7780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5.4 Materiais avançados — Nanotecnologia e superfícies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76FAF4-00F6-1574-74FC-D1DDF50EA8CE}"/>
              </a:ext>
            </a:extLst>
          </p:cNvPr>
          <p:cNvSpPr txBox="1"/>
          <p:nvPr/>
        </p:nvSpPr>
        <p:spPr>
          <a:xfrm>
            <a:off x="1325100" y="3370268"/>
            <a:ext cx="7780800" cy="4457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técnica também é aplicada a: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Caracterização de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nanomateriais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Estudos de superfícies funcionalizadas;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Avaliação de filmes finos em dispositivos eletrônicos.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desenvolvimento de sensores, FTIR confirma se moléculas bioativas foram corretamente imobilizadas na superfície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sensora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8C41F1BE-40BD-558A-471F-738D522DD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</a:rPr>
              <a:t>FTIR Desvendada - Raiane Sá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736D497-657C-130A-B8D5-FFD68A1F5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412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9A4928A-9ECD-1D16-CEF5-8ADECCF8ED13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6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3D4E6CA-18C7-07F6-39D3-83EE6C62F19B}"/>
              </a:ext>
            </a:extLst>
          </p:cNvPr>
          <p:cNvSpPr txBox="1"/>
          <p:nvPr/>
        </p:nvSpPr>
        <p:spPr>
          <a:xfrm>
            <a:off x="283029" y="6400800"/>
            <a:ext cx="91222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AGRADECIMENTOS</a:t>
            </a:r>
            <a:endParaRPr lang="pt-BR" sz="7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0FC57E-F469-37AD-70A8-F925A704621D}"/>
              </a:ext>
            </a:extLst>
          </p:cNvPr>
          <p:cNvSpPr/>
          <p:nvPr/>
        </p:nvSpPr>
        <p:spPr>
          <a:xfrm>
            <a:off x="400050" y="7829550"/>
            <a:ext cx="8763000" cy="216000"/>
          </a:xfrm>
          <a:prstGeom prst="rect">
            <a:avLst/>
          </a:prstGeom>
          <a:gradFill flip="none" rotWithShape="1">
            <a:gsLst>
              <a:gs pos="0">
                <a:srgbClr val="19ACC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BD484C9-78E6-7AF8-094F-88E136E36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8" y="11865189"/>
            <a:ext cx="3240405" cy="681567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FTIR Desvendada - Raiane Sá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5B7C571-6D79-E936-F87C-A321F7D45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0848" y="11865189"/>
            <a:ext cx="2160270" cy="681567"/>
          </a:xfrm>
        </p:spPr>
        <p:txBody>
          <a:bodyPr/>
          <a:lstStyle/>
          <a:p>
            <a:fld id="{2FF915EB-0F36-46C1-88D2-E06DDE5C0199}" type="slidenum"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790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3D4E6CA-18C7-07F6-39D3-83EE6C62F19B}"/>
              </a:ext>
            </a:extLst>
          </p:cNvPr>
          <p:cNvSpPr txBox="1"/>
          <p:nvPr/>
        </p:nvSpPr>
        <p:spPr>
          <a:xfrm>
            <a:off x="1325100" y="941125"/>
            <a:ext cx="7780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OBRIGADA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0FC57E-F469-37AD-70A8-F925A704621D}"/>
              </a:ext>
            </a:extLst>
          </p:cNvPr>
          <p:cNvSpPr/>
          <p:nvPr/>
        </p:nvSpPr>
        <p:spPr>
          <a:xfrm>
            <a:off x="1181100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9ACC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8C41F1BE-40BD-558A-471F-738D522DD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</a:rPr>
              <a:t>FTIR Desvendada - Raiane Sá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736D497-657C-130A-B8D5-FFD68A1F5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ABA47A-D583-176D-D818-B9B6C5F1887C}"/>
              </a:ext>
            </a:extLst>
          </p:cNvPr>
          <p:cNvSpPr txBox="1"/>
          <p:nvPr/>
        </p:nvSpPr>
        <p:spPr>
          <a:xfrm>
            <a:off x="1325100" y="2312100"/>
            <a:ext cx="77808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000" algn="just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 Ebook foi gerado por IA, e diagramado por humano. O passo a passo se encontra no meu </a:t>
            </a:r>
            <a:r>
              <a:rPr lang="pt-B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450000" algn="just"/>
            <a:b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 conteúdo foi gerado com fins didáticos de construção, não foi realizado uma validação cuidadosa humana no conteúdo e pode conter erros gerados por </a:t>
            </a:r>
            <a:r>
              <a:rPr lang="pt-BR" sz="3200">
                <a:latin typeface="Times New Roman" panose="02020603050405020304" pitchFamily="18" charset="0"/>
                <a:cs typeface="Times New Roman" panose="02020603050405020304" pitchFamily="18" charset="0"/>
              </a:rPr>
              <a:t>uma IA.</a:t>
            </a:r>
            <a:endParaRPr lang="pt-B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2" descr="GitHub Logos and Usage · GitHub">
            <a:extLst>
              <a:ext uri="{FF2B5EF4-FFF2-40B4-BE49-F238E27FC236}">
                <a16:creationId xmlns:a16="http://schemas.microsoft.com/office/drawing/2014/main" id="{05BA883C-E29D-CE9F-8429-43B5CD8F2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365" y="6457628"/>
            <a:ext cx="1676570" cy="167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ângulo 17">
            <a:hlinkClick r:id="rId4"/>
            <a:extLst>
              <a:ext uri="{FF2B5EF4-FFF2-40B4-BE49-F238E27FC236}">
                <a16:creationId xmlns:a16="http://schemas.microsoft.com/office/drawing/2014/main" id="{38FAF0D7-3998-3774-CC66-95148039DA2A}"/>
              </a:ext>
            </a:extLst>
          </p:cNvPr>
          <p:cNvSpPr/>
          <p:nvPr/>
        </p:nvSpPr>
        <p:spPr>
          <a:xfrm>
            <a:off x="2009775" y="8247853"/>
            <a:ext cx="558165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https://github.com/Rs134-sa</a:t>
            </a:r>
          </a:p>
        </p:txBody>
      </p:sp>
    </p:spTree>
    <p:extLst>
      <p:ext uri="{BB962C8B-B14F-4D97-AF65-F5344CB8AC3E}">
        <p14:creationId xmlns:p14="http://schemas.microsoft.com/office/powerpoint/2010/main" val="361890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3D4E6CA-18C7-07F6-39D3-83EE6C62F19B}"/>
              </a:ext>
            </a:extLst>
          </p:cNvPr>
          <p:cNvSpPr txBox="1"/>
          <p:nvPr/>
        </p:nvSpPr>
        <p:spPr>
          <a:xfrm>
            <a:off x="1325100" y="941125"/>
            <a:ext cx="533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INTRODUÇÃO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0FC57E-F469-37AD-70A8-F925A704621D}"/>
              </a:ext>
            </a:extLst>
          </p:cNvPr>
          <p:cNvSpPr/>
          <p:nvPr/>
        </p:nvSpPr>
        <p:spPr>
          <a:xfrm>
            <a:off x="1181100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9ACC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CD99F6D-2107-F055-F608-8EA1D56E4D68}"/>
              </a:ext>
            </a:extLst>
          </p:cNvPr>
          <p:cNvSpPr txBox="1"/>
          <p:nvPr/>
        </p:nvSpPr>
        <p:spPr>
          <a:xfrm>
            <a:off x="1325100" y="1816800"/>
            <a:ext cx="7780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O que é FTIR? A assinatura vibracional da matéria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76FAF4-00F6-1574-74FC-D1DDF50EA8CE}"/>
              </a:ext>
            </a:extLst>
          </p:cNvPr>
          <p:cNvSpPr txBox="1"/>
          <p:nvPr/>
        </p:nvSpPr>
        <p:spPr>
          <a:xfrm>
            <a:off x="1325100" y="3370268"/>
            <a:ext cx="7780800" cy="611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Espectroscopia no Infravermelho por Transformada de Fourier (FTIR) é uma técnica que analisa como as moléculas absorvem radiação infravermelha, revelando informações sobre suas vibrações químicas. Cada tipo de ligação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C=O, O–H, N–H, C–H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vibra de forma única, criando uma “impressão digital” que permite identificar substâncias e entender sua composição.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grande vantagem do FTIR em relação ao infravermelho tradicional é o uso da Transformada de Fourier, que permite medir simultaneamente todas as frequências e gerar espectros mais rápidos, precisos e com maior relação sinal-ruído.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5DBAA59-35F2-F7DA-7D0D-BBF973888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FTIR Desvendada - Raiane Sá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4D58448-B7F1-ECA7-63CA-7AB611570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374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3D4E6CA-18C7-07F6-39D3-83EE6C62F19B}"/>
              </a:ext>
            </a:extLst>
          </p:cNvPr>
          <p:cNvSpPr txBox="1"/>
          <p:nvPr/>
        </p:nvSpPr>
        <p:spPr>
          <a:xfrm>
            <a:off x="1325100" y="941125"/>
            <a:ext cx="533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INTRODUÇÃO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0FC57E-F469-37AD-70A8-F925A704621D}"/>
              </a:ext>
            </a:extLst>
          </p:cNvPr>
          <p:cNvSpPr/>
          <p:nvPr/>
        </p:nvSpPr>
        <p:spPr>
          <a:xfrm>
            <a:off x="1181100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9ACC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CD99F6D-2107-F055-F608-8EA1D56E4D68}"/>
              </a:ext>
            </a:extLst>
          </p:cNvPr>
          <p:cNvSpPr txBox="1"/>
          <p:nvPr/>
        </p:nvSpPr>
        <p:spPr>
          <a:xfrm>
            <a:off x="1325100" y="1816800"/>
            <a:ext cx="7780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Como o equipamento funciona 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caminho da luz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76FAF4-00F6-1574-74FC-D1DDF50EA8CE}"/>
              </a:ext>
            </a:extLst>
          </p:cNvPr>
          <p:cNvSpPr txBox="1"/>
          <p:nvPr/>
        </p:nvSpPr>
        <p:spPr>
          <a:xfrm>
            <a:off x="1325100" y="3370268"/>
            <a:ext cx="7780800" cy="722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coração do FTIR é o interferômetro de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Michelson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Ele divide a luz infravermelha em dois feixes, faz com que percorram caminhos diferentes e, depois, os recombina. Essa recombinação produz um sinal chamado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interferograma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que contém toda a informação espectral. 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Transformada de Fourier converte esse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interferograma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 um espectro convencional (Absorbância vs. Número de Onda).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 análise de cosméticos, um FTIR portátil pode identificar adulteração em hidratantes ao detectar excesso de álcoois ou silicones, analisando o espectro em poucos segundos.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AF3D26FD-9CBE-CCAB-B007-DDF0B388B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FTIR Desvendada - Raiane Sá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A314258-BCD1-E99F-84FE-1142B260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572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3D4E6CA-18C7-07F6-39D3-83EE6C62F19B}"/>
              </a:ext>
            </a:extLst>
          </p:cNvPr>
          <p:cNvSpPr txBox="1"/>
          <p:nvPr/>
        </p:nvSpPr>
        <p:spPr>
          <a:xfrm>
            <a:off x="1325100" y="941125"/>
            <a:ext cx="533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INTRODUÇÃO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0FC57E-F469-37AD-70A8-F925A704621D}"/>
              </a:ext>
            </a:extLst>
          </p:cNvPr>
          <p:cNvSpPr/>
          <p:nvPr/>
        </p:nvSpPr>
        <p:spPr>
          <a:xfrm>
            <a:off x="1181100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9ACC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CD99F6D-2107-F055-F608-8EA1D56E4D68}"/>
              </a:ext>
            </a:extLst>
          </p:cNvPr>
          <p:cNvSpPr txBox="1"/>
          <p:nvPr/>
        </p:nvSpPr>
        <p:spPr>
          <a:xfrm>
            <a:off x="1325100" y="1816800"/>
            <a:ext cx="778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 Onde o FTIR é utilizado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76FAF4-00F6-1574-74FC-D1DDF50EA8CE}"/>
              </a:ext>
            </a:extLst>
          </p:cNvPr>
          <p:cNvSpPr txBox="1"/>
          <p:nvPr/>
        </p:nvSpPr>
        <p:spPr>
          <a:xfrm>
            <a:off x="1325100" y="2779718"/>
            <a:ext cx="7780800" cy="4457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FTIR está presente em áreas diversas, como: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Controle de qualidade em indústrias químicas e farmacêuticas;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Identificação de polímeros recicláveis;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Monitoramento ambiental de contaminantes no solo;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Estudos em geociências e materiais avançados.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técnica se tornou essencial porque é rápida, não destrutiva e requer preparação mínima de amostra.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361475E6-5CAE-BFF3-1693-3E4CB3872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FTIR Desvendada - Raiane Sá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57761BE-4E5B-1934-93ED-F66B9A95C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380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9A4928A-9ECD-1D16-CEF5-8ADECCF8ED13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61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3D4E6CA-18C7-07F6-39D3-83EE6C62F19B}"/>
              </a:ext>
            </a:extLst>
          </p:cNvPr>
          <p:cNvSpPr txBox="1"/>
          <p:nvPr/>
        </p:nvSpPr>
        <p:spPr>
          <a:xfrm>
            <a:off x="209550" y="6400800"/>
            <a:ext cx="91249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MÉTODOS</a:t>
            </a:r>
            <a:endParaRPr lang="pt-BR" sz="7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6F92A5D-FF12-1AA4-D971-D6ADEA1050C4}"/>
              </a:ext>
            </a:extLst>
          </p:cNvPr>
          <p:cNvSpPr txBox="1"/>
          <p:nvPr/>
        </p:nvSpPr>
        <p:spPr>
          <a:xfrm>
            <a:off x="2631281" y="2800350"/>
            <a:ext cx="4338638" cy="44012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8000" b="1" dirty="0">
                <a:ln>
                  <a:solidFill>
                    <a:srgbClr val="19ACCF"/>
                  </a:solidFill>
                </a:ln>
                <a:solidFill>
                  <a:srgbClr val="041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0FC57E-F469-37AD-70A8-F925A704621D}"/>
              </a:ext>
            </a:extLst>
          </p:cNvPr>
          <p:cNvSpPr/>
          <p:nvPr/>
        </p:nvSpPr>
        <p:spPr>
          <a:xfrm>
            <a:off x="533400" y="7829550"/>
            <a:ext cx="8572500" cy="216000"/>
          </a:xfrm>
          <a:prstGeom prst="rect">
            <a:avLst/>
          </a:prstGeom>
          <a:gradFill flip="none" rotWithShape="1">
            <a:gsLst>
              <a:gs pos="0">
                <a:srgbClr val="19ACC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7F6B8C7-6575-71E7-DD6E-D4A96C6D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FTIR Desvendada - Raiane Sá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DDE301F-504F-198D-9E9A-DF394EC1C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734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3D4E6CA-18C7-07F6-39D3-83EE6C62F19B}"/>
              </a:ext>
            </a:extLst>
          </p:cNvPr>
          <p:cNvSpPr txBox="1"/>
          <p:nvPr/>
        </p:nvSpPr>
        <p:spPr>
          <a:xfrm>
            <a:off x="1325100" y="941125"/>
            <a:ext cx="533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MÉTODOS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0FC57E-F469-37AD-70A8-F925A704621D}"/>
              </a:ext>
            </a:extLst>
          </p:cNvPr>
          <p:cNvSpPr/>
          <p:nvPr/>
        </p:nvSpPr>
        <p:spPr>
          <a:xfrm>
            <a:off x="1181100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9ACC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CD99F6D-2107-F055-F608-8EA1D56E4D68}"/>
              </a:ext>
            </a:extLst>
          </p:cNvPr>
          <p:cNvSpPr txBox="1"/>
          <p:nvPr/>
        </p:nvSpPr>
        <p:spPr>
          <a:xfrm>
            <a:off x="1325100" y="1816800"/>
            <a:ext cx="778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Como os dados FTIR são obtidos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76FAF4-00F6-1574-74FC-D1DDF50EA8CE}"/>
              </a:ext>
            </a:extLst>
          </p:cNvPr>
          <p:cNvSpPr txBox="1"/>
          <p:nvPr/>
        </p:nvSpPr>
        <p:spPr>
          <a:xfrm>
            <a:off x="1325100" y="2798768"/>
            <a:ext cx="7780800" cy="390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FTIR pode registrar a interação da radiação infravermelha com a amostra de diferentes formas. Esses métodos variam conforme o tipo de material analisado, o estado físico da amostra e a profundidade de penetração desejada.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escolha correta garante espectros mais representativos, menor ruído e maior confiabilidade.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DECF398C-CE5C-28DD-852C-F0E0CE3C0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8" y="11876075"/>
            <a:ext cx="3240405" cy="681567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FTIR Desvendada - Raiane Sá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B03C510-BAAF-7E50-083D-88F286F94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0848" y="11876075"/>
            <a:ext cx="2160270" cy="681567"/>
          </a:xfrm>
        </p:spPr>
        <p:txBody>
          <a:bodyPr/>
          <a:lstStyle/>
          <a:p>
            <a:fld id="{2FF915EB-0F36-46C1-88D2-E06DDE5C0199}" type="slidenum"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146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3D4E6CA-18C7-07F6-39D3-83EE6C62F19B}"/>
              </a:ext>
            </a:extLst>
          </p:cNvPr>
          <p:cNvSpPr txBox="1"/>
          <p:nvPr/>
        </p:nvSpPr>
        <p:spPr>
          <a:xfrm>
            <a:off x="1325100" y="941125"/>
            <a:ext cx="533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MÉTODOS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0FC57E-F469-37AD-70A8-F925A704621D}"/>
              </a:ext>
            </a:extLst>
          </p:cNvPr>
          <p:cNvSpPr/>
          <p:nvPr/>
        </p:nvSpPr>
        <p:spPr>
          <a:xfrm>
            <a:off x="1181100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9ACC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CD99F6D-2107-F055-F608-8EA1D56E4D68}"/>
              </a:ext>
            </a:extLst>
          </p:cNvPr>
          <p:cNvSpPr txBox="1"/>
          <p:nvPr/>
        </p:nvSpPr>
        <p:spPr>
          <a:xfrm>
            <a:off x="1325100" y="1816800"/>
            <a:ext cx="7780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Transmitância — A luz atravessa a amostra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76FAF4-00F6-1574-74FC-D1DDF50EA8CE}"/>
              </a:ext>
            </a:extLst>
          </p:cNvPr>
          <p:cNvSpPr txBox="1"/>
          <p:nvPr/>
        </p:nvSpPr>
        <p:spPr>
          <a:xfrm>
            <a:off x="1325100" y="3370268"/>
            <a:ext cx="7780800" cy="778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000" algn="just">
              <a:lnSpc>
                <a:spcPct val="150000"/>
              </a:lnSpc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Princípio básico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luz infravermelha atravessa a amostra, e o detector mede quanto da radiação passou. Onde há absorção, aparecem picos no espectro. É o método mais clássico e é utilizado há décadas.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Quando usar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Filmes poliméricos finos;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Soluções líquidas em células próprias;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Pastilhas prensadas com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KBr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(sólidos pulverizados).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 identificação de aditivos em plásticos, pastilhas de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KBr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contendo a amostra moída são analisadas por transmitância para revelar bandas de carbonilas, ftalatos ou antioxidantes.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30E00E62-0AB7-74E1-4105-361CCEB35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FTIR Desvendada - Raiane Sá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CE18C9E-064B-51D3-E56D-6AB96BAF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42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3D4E6CA-18C7-07F6-39D3-83EE6C62F19B}"/>
              </a:ext>
            </a:extLst>
          </p:cNvPr>
          <p:cNvSpPr txBox="1"/>
          <p:nvPr/>
        </p:nvSpPr>
        <p:spPr>
          <a:xfrm>
            <a:off x="1325100" y="941125"/>
            <a:ext cx="533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MÉTODOS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0FC57E-F469-37AD-70A8-F925A704621D}"/>
              </a:ext>
            </a:extLst>
          </p:cNvPr>
          <p:cNvSpPr/>
          <p:nvPr/>
        </p:nvSpPr>
        <p:spPr>
          <a:xfrm>
            <a:off x="1181100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9ACC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CD99F6D-2107-F055-F608-8EA1D56E4D68}"/>
              </a:ext>
            </a:extLst>
          </p:cNvPr>
          <p:cNvSpPr txBox="1"/>
          <p:nvPr/>
        </p:nvSpPr>
        <p:spPr>
          <a:xfrm>
            <a:off x="1325100" y="1816800"/>
            <a:ext cx="7780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Transmitância — A luz atravessa a amostra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76FAF4-00F6-1574-74FC-D1DDF50EA8CE}"/>
              </a:ext>
            </a:extLst>
          </p:cNvPr>
          <p:cNvSpPr txBox="1"/>
          <p:nvPr/>
        </p:nvSpPr>
        <p:spPr>
          <a:xfrm>
            <a:off x="1325100" y="3370268"/>
            <a:ext cx="7780800" cy="390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000" algn="just">
              <a:lnSpc>
                <a:spcPct val="150000"/>
              </a:lnSpc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Pontos fortes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Excelente qualidade espectral;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Boa resolução;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Ideal para análise quantitativa.</a:t>
            </a:r>
          </a:p>
          <a:p>
            <a:pPr indent="450000" algn="just">
              <a:lnSpc>
                <a:spcPct val="150000"/>
              </a:lnSpc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Limitações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Amostras precisam ser finas e homogêneas;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Sólidos exigem preparo (moagem/prensagem).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0D5DB12-014E-BD7B-74A3-2CD0E8470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</a:rPr>
              <a:t>FTIR Desvendada - Raiane Sá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3B49684-2D92-1B40-C054-0400D1E20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15EB-0F36-46C1-88D2-E06DDE5C0199}" type="slidenum"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m 8" descr="Gráfico&#10;&#10;Descrição gerada automaticamente com confiança média">
            <a:extLst>
              <a:ext uri="{FF2B5EF4-FFF2-40B4-BE49-F238E27FC236}">
                <a16:creationId xmlns:a16="http://schemas.microsoft.com/office/drawing/2014/main" id="{427B0D2B-D65E-E702-CF5F-B4AD4E5EE5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40"/>
          <a:stretch/>
        </p:blipFill>
        <p:spPr>
          <a:xfrm>
            <a:off x="1920600" y="8153399"/>
            <a:ext cx="5760000" cy="269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536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230</TotalTime>
  <Words>1729</Words>
  <Application>Microsoft Office PowerPoint</Application>
  <PresentationFormat>Papel A3 (297 x 420 mm)</PresentationFormat>
  <Paragraphs>227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Raiane de Sá</dc:creator>
  <cp:lastModifiedBy>Raiane de Sá</cp:lastModifiedBy>
  <cp:revision>3</cp:revision>
  <dcterms:created xsi:type="dcterms:W3CDTF">2025-11-15T21:30:43Z</dcterms:created>
  <dcterms:modified xsi:type="dcterms:W3CDTF">2025-11-17T01:21:44Z</dcterms:modified>
</cp:coreProperties>
</file>